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470F82-4799-5F78-60FD-0CDA1DAE4D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E2F836C-45F3-C50A-F929-203E607495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4863490-5974-446D-1BE1-337C35703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C9825-AF43-45A1-AC13-2DE9A2EB55A8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24-03-2023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643BB6A-91FE-500C-7517-CE2AF6489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91CA4DE-EA0B-6CCD-86B2-B339EBE28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D4CA2-86D5-4A39-98FC-0E7C80EFFEA4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21213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4027FC-C6E6-8F0C-33C8-15E062A0BC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B3291A0-F456-CA6E-037D-A5A8CB1BE6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C5059D1-2B42-5983-D1D3-D56FF9F05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94CA3-AD2E-4A2E-8141-C86CAF861E04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24-03-2023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2175716-7092-48B9-8A5F-025DC1DAE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9D114CE-B085-279A-B6DD-D0CE0E22F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D4CA2-86D5-4A39-98FC-0E7C80EFFEA4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80657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F17496C-E705-BF92-F71B-2C9E92E5E4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AB56595-93FD-0C62-8F25-4AA2BDEAAC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D6D823C-72A8-28CF-0B9E-F4C9557EB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C84E2-4E81-4F9E-9F25-FF044BC4CF7D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24-03-2023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1113AEA-823C-7794-08F5-E3E6CDE83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D48EAD4-A1D0-4A14-717A-5250DE7E4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D4CA2-86D5-4A39-98FC-0E7C80EFFEA4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71191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E54777B-3295-C16C-EBDE-2F1A546AB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F629701-7EFF-413C-CFA8-C893BD97B2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3C9C991-1790-6C87-4CD9-919A011C61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041348B-0C50-1FCC-07B2-4584A6B89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F108D-07CC-49D6-B9B2-22B6E4A6FB1C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24-03-2023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1793D35-EF09-A833-2968-54390E7D3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E9DE172-2C9B-D35D-B723-D3DE34F8B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D4CA2-86D5-4A39-98FC-0E7C80EFFEA4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3475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5790B9A-3204-48A1-1801-58C9DF455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DC9614C-ADB8-9F27-BA27-87D6C14A71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B6EA6AA-BDE3-59D5-C6DE-7D2EB53865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07375C82-FDF4-C281-703D-E5BB9EDF99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B9367BE9-767D-DAEA-E092-896D9DE87F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B748497-A25F-57B2-27AC-836903578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D4E76-09D0-4779-BE94-39F42DC8BADE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24-03-2023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7B49B762-0A9E-56D9-C280-90180D621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97811671-9615-43D8-44F7-87536C5CA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D4CA2-86D5-4A39-98FC-0E7C80EFFEA4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67918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CCA4A41-6EEA-9647-4A25-7A7CF0BBF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5525117-C1FF-3AC5-917C-E5DE8D605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B6EE9-020D-4DCB-9E5A-FE8AF7BED275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24-03-2023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786D2A0-3F91-34B5-3F74-1688DF42D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1212D0E-98CE-E4EE-B1CC-954395DD7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D4CA2-86D5-4A39-98FC-0E7C80EFFEA4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2187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B9423C80-2879-241A-7CC5-6DE66F5DE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66D47-F883-47B8-B075-570370A63FED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24-03-2023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D8934F4E-7988-C544-EE77-C997E215D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9EB04B9-32AD-FA61-F977-F1FF1830F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D4CA2-86D5-4A39-98FC-0E7C80EFFEA4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5947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1D5A9DE-F8BA-D676-1535-3500D578B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99B9DA7-F951-88F9-0A62-9C96E65A9E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E718295-59E4-E9B7-6811-5B4BD83238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5D70342-3A5F-DB79-8977-CE5466925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4B6C8-1CE9-4381-81E0-152D67C87E25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24-03-2023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8A55677-3695-3E38-C916-72896A0B3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926464E-0835-1451-50DB-77D4EB6D9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D4CA2-86D5-4A39-98FC-0E7C80EFFEA4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4508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278146-3A90-1DF4-B62A-D18CB528A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3B23016F-9CDD-011E-0B05-D7B908C68F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3BA1423-C678-2EF1-B9B1-E57A5DAB30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7527669-45CA-AAED-27FB-5E991E6B7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898E2-2CA2-4EA8-8A4F-E6CDBCCFC37D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24-03-2023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EAF47B4-A52D-3C66-4BD2-D21C2D8EC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380773A-FC67-4183-F15F-F6A38932E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D4CA2-86D5-4A39-98FC-0E7C80EFFEA4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84312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DE4F193-4790-01FB-5DE9-FBCBFE2DB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C54C2D7-C599-E9B4-2CDF-342C7A5332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D63CD2A-D363-98C3-EA39-438C2EB91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F02A1-265E-4345-9608-5420C1805749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24-03-2023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AC96E32-5C76-C2DB-2402-9C6A7BEA5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C1455C2-4857-B805-D712-7D742D456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D4CA2-86D5-4A39-98FC-0E7C80EFFEA4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5863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9B3A7953-9182-3EF8-073D-2A167FAC27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F409683-2B8F-86DE-ECA8-A2126D2C62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3479396-481F-AC73-55F0-6958D1187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0E22C-81A7-48F7-960E-5CBF7F63CA0A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24-03-2023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3363380-58A9-4503-6D66-C24530137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F03ECA3-0994-F74A-8C4B-C96838647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D4CA2-86D5-4A39-98FC-0E7C80EFFEA4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8310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35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79D8678F-BCB0-3972-E799-63FD71B34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450C64B-E8F1-3D35-EF34-912A4776B9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DD034D5-939C-980C-C9B4-64C38297F8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2475A-AF82-44DD-A0DD-8271650F8E5E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24-03-2023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66D01A3-36A7-31AC-D6C9-E5E7CC4C06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F9D6859-C8A1-26AA-318D-0921762FF9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D4CA2-86D5-4A39-98FC-0E7C80EFFEA4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3543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f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f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="" xmlns:a16="http://schemas.microsoft.com/office/drawing/2014/main" id="{0C726B99-AB5E-4A5C-9F71-A1F1DCBAE4A7}"/>
              </a:ext>
            </a:extLst>
          </p:cNvPr>
          <p:cNvSpPr/>
          <p:nvPr/>
        </p:nvSpPr>
        <p:spPr>
          <a:xfrm>
            <a:off x="1447801" y="228602"/>
            <a:ext cx="6248399" cy="681361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i-IN" sz="2400" b="1" dirty="0">
                <a:solidFill>
                  <a:schemeClr val="bg1"/>
                </a:solidFill>
                <a:latin typeface="Kruti Dev 010" pitchFamily="2" charset="0"/>
              </a:rPr>
              <a:t>उत्तर </a:t>
            </a:r>
            <a:r>
              <a:rPr lang="hi-IN" sz="2400" b="1" dirty="0" smtClean="0">
                <a:solidFill>
                  <a:schemeClr val="bg1"/>
                </a:solidFill>
                <a:latin typeface="Kruti Dev 010" pitchFamily="2" charset="0"/>
              </a:rPr>
              <a:t>प्रदेश</a:t>
            </a:r>
            <a:r>
              <a:rPr lang="en-IN" sz="2400" b="1" dirty="0" smtClean="0">
                <a:solidFill>
                  <a:schemeClr val="bg1"/>
                </a:solidFill>
                <a:latin typeface="Kruti Dev 010" pitchFamily="2" charset="0"/>
              </a:rPr>
              <a:t> </a:t>
            </a:r>
            <a:r>
              <a:rPr lang="hi-IN" sz="2400" b="1" dirty="0" smtClean="0">
                <a:solidFill>
                  <a:schemeClr val="bg1"/>
                </a:solidFill>
                <a:latin typeface="Kruti Dev 010" pitchFamily="2" charset="0"/>
              </a:rPr>
              <a:t>राज्य</a:t>
            </a:r>
            <a:r>
              <a:rPr lang="en-IN" sz="2400" b="1" dirty="0" smtClean="0">
                <a:solidFill>
                  <a:schemeClr val="bg1"/>
                </a:solidFill>
                <a:latin typeface="Kruti Dev 010" pitchFamily="2" charset="0"/>
              </a:rPr>
              <a:t> </a:t>
            </a:r>
            <a:r>
              <a:rPr lang="hi-IN" sz="2400" b="1" dirty="0" smtClean="0">
                <a:solidFill>
                  <a:schemeClr val="bg1"/>
                </a:solidFill>
                <a:latin typeface="Kruti Dev 010" pitchFamily="2" charset="0"/>
              </a:rPr>
              <a:t>आयुष </a:t>
            </a:r>
            <a:r>
              <a:rPr lang="hi-IN" sz="2400" b="1" dirty="0">
                <a:solidFill>
                  <a:schemeClr val="bg1"/>
                </a:solidFill>
                <a:latin typeface="Kruti Dev 010" pitchFamily="2" charset="0"/>
              </a:rPr>
              <a:t>सोसाइटी की संरचना</a:t>
            </a:r>
            <a:endParaRPr lang="en-IN" sz="2400" b="1" dirty="0">
              <a:solidFill>
                <a:schemeClr val="bg1"/>
              </a:solidFill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="" xmlns:a16="http://schemas.microsoft.com/office/drawing/2014/main" id="{0CAF20A9-366C-43D7-8D88-68BA91890AE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277"/>
            <a:ext cx="1219200" cy="126446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="" xmlns:a16="http://schemas.microsoft.com/office/drawing/2014/main" id="{F1087D26-57D9-48D5-87B8-99F408EB1B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1" y="34427"/>
            <a:ext cx="1177292" cy="1305017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3399750" y="1225621"/>
            <a:ext cx="2924850" cy="5161548"/>
            <a:chOff x="4532999" y="1143733"/>
            <a:chExt cx="3233735" cy="5161548"/>
          </a:xfrm>
        </p:grpSpPr>
        <p:sp>
          <p:nvSpPr>
            <p:cNvPr id="17" name="Rectangle: Rounded Corners 16">
              <a:extLst>
                <a:ext uri="{FF2B5EF4-FFF2-40B4-BE49-F238E27FC236}">
                  <a16:creationId xmlns="" xmlns:a16="http://schemas.microsoft.com/office/drawing/2014/main" id="{70D1A1C6-EFCF-4A4F-819B-66B7A67D9FB3}"/>
                </a:ext>
              </a:extLst>
            </p:cNvPr>
            <p:cNvSpPr/>
            <p:nvPr/>
          </p:nvSpPr>
          <p:spPr>
            <a:xfrm>
              <a:off x="4733273" y="1143733"/>
              <a:ext cx="2845513" cy="40394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>
                <a:lnSpc>
                  <a:spcPct val="150000"/>
                </a:lnSpc>
              </a:pPr>
              <a:r>
                <a:rPr lang="hi-IN" b="1" dirty="0">
                  <a:solidFill>
                    <a:schemeClr val="tx1"/>
                  </a:solidFill>
                </a:rPr>
                <a:t>मिशन निदेशक  </a:t>
              </a:r>
            </a:p>
          </p:txBody>
        </p:sp>
        <p:sp>
          <p:nvSpPr>
            <p:cNvPr id="20" name="Rectangle: Rounded Corners 19">
              <a:extLst>
                <a:ext uri="{FF2B5EF4-FFF2-40B4-BE49-F238E27FC236}">
                  <a16:creationId xmlns="" xmlns:a16="http://schemas.microsoft.com/office/drawing/2014/main" id="{D926A954-69D5-48ED-85F6-F24DEDA951F0}"/>
                </a:ext>
              </a:extLst>
            </p:cNvPr>
            <p:cNvSpPr/>
            <p:nvPr/>
          </p:nvSpPr>
          <p:spPr>
            <a:xfrm>
              <a:off x="4954973" y="1954661"/>
              <a:ext cx="2426776" cy="40394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i-IN" b="1" dirty="0">
                  <a:solidFill>
                    <a:schemeClr val="tx1"/>
                  </a:solidFill>
                </a:rPr>
                <a:t>कार्यक्रम</a:t>
              </a:r>
              <a:r>
                <a:rPr lang="en-IN" b="1" dirty="0">
                  <a:solidFill>
                    <a:schemeClr val="tx1"/>
                  </a:solidFill>
                </a:rPr>
                <a:t> </a:t>
              </a:r>
              <a:r>
                <a:rPr lang="hi-IN" b="1" dirty="0">
                  <a:solidFill>
                    <a:schemeClr val="tx1"/>
                  </a:solidFill>
                </a:rPr>
                <a:t>प्रबंधक</a:t>
              </a:r>
              <a:endParaRPr lang="en-IN" b="1" dirty="0">
                <a:solidFill>
                  <a:schemeClr val="tx1"/>
                </a:solidFill>
              </a:endParaRPr>
            </a:p>
          </p:txBody>
        </p:sp>
        <p:sp>
          <p:nvSpPr>
            <p:cNvPr id="21" name="Rectangle: Rounded Corners 20">
              <a:extLst>
                <a:ext uri="{FF2B5EF4-FFF2-40B4-BE49-F238E27FC236}">
                  <a16:creationId xmlns="" xmlns:a16="http://schemas.microsoft.com/office/drawing/2014/main" id="{324A4B38-4D70-4FD3-A66A-77ACAC76EC2C}"/>
                </a:ext>
              </a:extLst>
            </p:cNvPr>
            <p:cNvSpPr/>
            <p:nvPr/>
          </p:nvSpPr>
          <p:spPr>
            <a:xfrm>
              <a:off x="5113941" y="3534487"/>
              <a:ext cx="2084173" cy="40394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buClrTx/>
                <a:defRPr/>
              </a:pPr>
              <a:r>
                <a:rPr lang="hi-IN" b="1" dirty="0">
                  <a:solidFill>
                    <a:schemeClr val="tx1"/>
                  </a:solidFill>
                </a:rPr>
                <a:t>वित्त प्रबंधक </a:t>
              </a:r>
            </a:p>
          </p:txBody>
        </p:sp>
        <p:sp>
          <p:nvSpPr>
            <p:cNvPr id="22" name="Rectangle: Rounded Corners 21">
              <a:extLst>
                <a:ext uri="{FF2B5EF4-FFF2-40B4-BE49-F238E27FC236}">
                  <a16:creationId xmlns="" xmlns:a16="http://schemas.microsoft.com/office/drawing/2014/main" id="{89F2EA4D-CF63-4F9E-B2DC-F3C00D491780}"/>
                </a:ext>
              </a:extLst>
            </p:cNvPr>
            <p:cNvSpPr/>
            <p:nvPr/>
          </p:nvSpPr>
          <p:spPr>
            <a:xfrm>
              <a:off x="5171518" y="4326821"/>
              <a:ext cx="1912872" cy="40394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i-IN" b="1" dirty="0">
                  <a:solidFill>
                    <a:schemeClr val="tx1"/>
                  </a:solidFill>
                </a:rPr>
                <a:t>लेखा प्रबंधक  </a:t>
              </a:r>
              <a:endParaRPr lang="en-IN" b="1" dirty="0">
                <a:solidFill>
                  <a:schemeClr val="tx1"/>
                </a:solidFill>
              </a:endParaRPr>
            </a:p>
          </p:txBody>
        </p:sp>
        <p:sp>
          <p:nvSpPr>
            <p:cNvPr id="23" name="Rectangle: Rounded Corners 22">
              <a:extLst>
                <a:ext uri="{FF2B5EF4-FFF2-40B4-BE49-F238E27FC236}">
                  <a16:creationId xmlns="" xmlns:a16="http://schemas.microsoft.com/office/drawing/2014/main" id="{CED71E74-E18D-4A67-B687-643C46A5CFAD}"/>
                </a:ext>
              </a:extLst>
            </p:cNvPr>
            <p:cNvSpPr/>
            <p:nvPr/>
          </p:nvSpPr>
          <p:spPr>
            <a:xfrm>
              <a:off x="4532999" y="5114077"/>
              <a:ext cx="3233735" cy="40394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i-IN" b="1" dirty="0">
                  <a:solidFill>
                    <a:schemeClr val="tx1"/>
                  </a:solidFill>
                </a:rPr>
                <a:t>एच0एम0आई0एस0 प्रबंधक</a:t>
              </a:r>
              <a:endParaRPr lang="en-IN" b="1" dirty="0">
                <a:solidFill>
                  <a:schemeClr val="tx1"/>
                </a:solidFill>
              </a:endParaRPr>
            </a:p>
          </p:txBody>
        </p:sp>
        <p:sp>
          <p:nvSpPr>
            <p:cNvPr id="24" name="Arrow: Down 23">
              <a:extLst>
                <a:ext uri="{FF2B5EF4-FFF2-40B4-BE49-F238E27FC236}">
                  <a16:creationId xmlns="" xmlns:a16="http://schemas.microsoft.com/office/drawing/2014/main" id="{28B672C7-7702-4021-8511-6FF6234DD6E6}"/>
                </a:ext>
              </a:extLst>
            </p:cNvPr>
            <p:cNvSpPr/>
            <p:nvPr/>
          </p:nvSpPr>
          <p:spPr>
            <a:xfrm>
              <a:off x="6022794" y="1547682"/>
              <a:ext cx="266469" cy="383307"/>
            </a:xfrm>
            <a:prstGeom prst="downArrow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>
                <a:solidFill>
                  <a:schemeClr val="tx1"/>
                </a:solidFill>
              </a:endParaRPr>
            </a:p>
          </p:txBody>
        </p:sp>
        <p:sp>
          <p:nvSpPr>
            <p:cNvPr id="25" name="Arrow: Down 24">
              <a:extLst>
                <a:ext uri="{FF2B5EF4-FFF2-40B4-BE49-F238E27FC236}">
                  <a16:creationId xmlns="" xmlns:a16="http://schemas.microsoft.com/office/drawing/2014/main" id="{38AB9394-2330-4E11-9409-5F8C07CBA2D6}"/>
                </a:ext>
              </a:extLst>
            </p:cNvPr>
            <p:cNvSpPr/>
            <p:nvPr/>
          </p:nvSpPr>
          <p:spPr>
            <a:xfrm>
              <a:off x="5994721" y="2346581"/>
              <a:ext cx="266469" cy="383307"/>
            </a:xfrm>
            <a:prstGeom prst="downArrow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26" name="Arrow: Down 25">
              <a:extLst>
                <a:ext uri="{FF2B5EF4-FFF2-40B4-BE49-F238E27FC236}">
                  <a16:creationId xmlns="" xmlns:a16="http://schemas.microsoft.com/office/drawing/2014/main" id="{A8C7BFEF-B01E-4041-BE65-D07D39B0AD7D}"/>
                </a:ext>
              </a:extLst>
            </p:cNvPr>
            <p:cNvSpPr/>
            <p:nvPr/>
          </p:nvSpPr>
          <p:spPr>
            <a:xfrm>
              <a:off x="5994721" y="3938436"/>
              <a:ext cx="266469" cy="383307"/>
            </a:xfrm>
            <a:prstGeom prst="downArrow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>
                <a:solidFill>
                  <a:schemeClr val="tx1"/>
                </a:solidFill>
              </a:endParaRPr>
            </a:p>
          </p:txBody>
        </p:sp>
        <p:sp>
          <p:nvSpPr>
            <p:cNvPr id="27" name="Arrow: Down 26">
              <a:extLst>
                <a:ext uri="{FF2B5EF4-FFF2-40B4-BE49-F238E27FC236}">
                  <a16:creationId xmlns="" xmlns:a16="http://schemas.microsoft.com/office/drawing/2014/main" id="{A70FBD97-44CD-4926-8D2C-51BF57F80C04}"/>
                </a:ext>
              </a:extLst>
            </p:cNvPr>
            <p:cNvSpPr/>
            <p:nvPr/>
          </p:nvSpPr>
          <p:spPr>
            <a:xfrm>
              <a:off x="5929665" y="5518025"/>
              <a:ext cx="266469" cy="383307"/>
            </a:xfrm>
            <a:prstGeom prst="downArrow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>
                <a:solidFill>
                  <a:schemeClr val="tx1"/>
                </a:solidFill>
              </a:endParaRPr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="" xmlns:a16="http://schemas.microsoft.com/office/drawing/2014/main" id="{A67AB278-DBDA-4332-900C-72AFA2EE11D5}"/>
                </a:ext>
              </a:extLst>
            </p:cNvPr>
            <p:cNvSpPr/>
            <p:nvPr/>
          </p:nvSpPr>
          <p:spPr>
            <a:xfrm>
              <a:off x="4607383" y="5901332"/>
              <a:ext cx="2900387" cy="40394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i-IN" b="1" dirty="0">
                  <a:solidFill>
                    <a:schemeClr val="tx1"/>
                  </a:solidFill>
                </a:rPr>
                <a:t>डाटा इन्ट्री आपरेटर</a:t>
              </a:r>
              <a:endParaRPr lang="en-IN" b="1" dirty="0">
                <a:solidFill>
                  <a:schemeClr val="tx1"/>
                </a:solidFill>
              </a:endParaRPr>
            </a:p>
          </p:txBody>
        </p:sp>
        <p:sp>
          <p:nvSpPr>
            <p:cNvPr id="18" name="Arrow: Down 17">
              <a:extLst>
                <a:ext uri="{FF2B5EF4-FFF2-40B4-BE49-F238E27FC236}">
                  <a16:creationId xmlns="" xmlns:a16="http://schemas.microsoft.com/office/drawing/2014/main" id="{64543730-9192-4B8B-AB70-87E31143983F}"/>
                </a:ext>
              </a:extLst>
            </p:cNvPr>
            <p:cNvSpPr/>
            <p:nvPr/>
          </p:nvSpPr>
          <p:spPr>
            <a:xfrm>
              <a:off x="5948392" y="4730770"/>
              <a:ext cx="266469" cy="383307"/>
            </a:xfrm>
            <a:prstGeom prst="downArrow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>
                <a:solidFill>
                  <a:schemeClr val="tx1"/>
                </a:solidFill>
              </a:endParaRPr>
            </a:p>
          </p:txBody>
        </p:sp>
        <p:sp>
          <p:nvSpPr>
            <p:cNvPr id="19" name="Rectangle: Rounded Corners 19">
              <a:extLst>
                <a:ext uri="{FF2B5EF4-FFF2-40B4-BE49-F238E27FC236}">
                  <a16:creationId xmlns="" xmlns:a16="http://schemas.microsoft.com/office/drawing/2014/main" id="{D926A954-69D5-48ED-85F6-F24DEDA951F0}"/>
                </a:ext>
              </a:extLst>
            </p:cNvPr>
            <p:cNvSpPr/>
            <p:nvPr/>
          </p:nvSpPr>
          <p:spPr>
            <a:xfrm>
              <a:off x="4960529" y="2719022"/>
              <a:ext cx="2426776" cy="40394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i-IN" b="1" dirty="0">
                  <a:solidFill>
                    <a:schemeClr val="tx1"/>
                  </a:solidFill>
                </a:rPr>
                <a:t>परामर्शदाता </a:t>
              </a:r>
              <a:endParaRPr lang="en-IN" b="1" dirty="0">
                <a:solidFill>
                  <a:schemeClr val="tx1"/>
                </a:solidFill>
              </a:endParaRPr>
            </a:p>
          </p:txBody>
        </p:sp>
        <p:sp>
          <p:nvSpPr>
            <p:cNvPr id="28" name="Arrow: Down 24">
              <a:extLst>
                <a:ext uri="{FF2B5EF4-FFF2-40B4-BE49-F238E27FC236}">
                  <a16:creationId xmlns="" xmlns:a16="http://schemas.microsoft.com/office/drawing/2014/main" id="{38AB9394-2330-4E11-9409-5F8C07CBA2D6}"/>
                </a:ext>
              </a:extLst>
            </p:cNvPr>
            <p:cNvSpPr/>
            <p:nvPr/>
          </p:nvSpPr>
          <p:spPr>
            <a:xfrm>
              <a:off x="6000277" y="3110942"/>
              <a:ext cx="266469" cy="383307"/>
            </a:xfrm>
            <a:prstGeom prst="downArrow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</p:grpSp>
    </p:spTree>
    <p:extLst>
      <p:ext uri="{BB962C8B-B14F-4D97-AF65-F5344CB8AC3E}">
        <p14:creationId xmlns:p14="http://schemas.microsoft.com/office/powerpoint/2010/main" val="1445606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xmlns="" id="{0C726B99-AB5E-4A5C-9F71-A1F1DCBAE4A7}"/>
              </a:ext>
            </a:extLst>
          </p:cNvPr>
          <p:cNvSpPr/>
          <p:nvPr/>
        </p:nvSpPr>
        <p:spPr>
          <a:xfrm>
            <a:off x="1752600" y="395058"/>
            <a:ext cx="5715000" cy="514905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i-IN" sz="2400" b="1" dirty="0">
                <a:solidFill>
                  <a:prstClr val="white"/>
                </a:solidFill>
                <a:latin typeface="Kruti Dev 010" pitchFamily="2" charset="0"/>
              </a:rPr>
              <a:t>उत्तर </a:t>
            </a:r>
            <a:r>
              <a:rPr lang="hi-IN" sz="2400" b="1" dirty="0" smtClean="0">
                <a:solidFill>
                  <a:prstClr val="white"/>
                </a:solidFill>
                <a:latin typeface="Kruti Dev 010" pitchFamily="2" charset="0"/>
              </a:rPr>
              <a:t>प्रदेश</a:t>
            </a:r>
            <a:r>
              <a:rPr lang="en-IN" sz="2400" b="1" dirty="0" smtClean="0">
                <a:solidFill>
                  <a:prstClr val="white"/>
                </a:solidFill>
                <a:latin typeface="Kruti Dev 010" pitchFamily="2" charset="0"/>
              </a:rPr>
              <a:t> </a:t>
            </a:r>
            <a:r>
              <a:rPr lang="hi-IN" sz="2400" b="1" dirty="0" smtClean="0">
                <a:solidFill>
                  <a:prstClr val="white"/>
                </a:solidFill>
                <a:latin typeface="Kruti Dev 010" pitchFamily="2" charset="0"/>
              </a:rPr>
              <a:t>राज्य</a:t>
            </a:r>
            <a:r>
              <a:rPr lang="en-IN" sz="2400" b="1" dirty="0" smtClean="0">
                <a:solidFill>
                  <a:prstClr val="white"/>
                </a:solidFill>
                <a:latin typeface="Kruti Dev 010" pitchFamily="2" charset="0"/>
              </a:rPr>
              <a:t> </a:t>
            </a:r>
            <a:r>
              <a:rPr lang="hi-IN" sz="2400" b="1" dirty="0" smtClean="0">
                <a:solidFill>
                  <a:prstClr val="white"/>
                </a:solidFill>
                <a:latin typeface="Kruti Dev 010" pitchFamily="2" charset="0"/>
              </a:rPr>
              <a:t>आयुष </a:t>
            </a:r>
            <a:r>
              <a:rPr lang="hi-IN" sz="2400" b="1" dirty="0">
                <a:solidFill>
                  <a:prstClr val="white"/>
                </a:solidFill>
                <a:latin typeface="Kruti Dev 010" pitchFamily="2" charset="0"/>
              </a:rPr>
              <a:t>सोसाइटी की संरचना</a:t>
            </a:r>
            <a:endParaRPr lang="en-IN" sz="2400" b="1" dirty="0">
              <a:solidFill>
                <a:prstClr val="white"/>
              </a:solidFill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0CAF20A9-366C-43D7-8D88-68BA91890AE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277"/>
            <a:ext cx="1040130" cy="126446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F1087D26-57D9-48D5-87B8-99F408EB1B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3330" y="34427"/>
            <a:ext cx="978763" cy="1305017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3399751" y="1225621"/>
            <a:ext cx="3458249" cy="5161548"/>
            <a:chOff x="4532999" y="1143733"/>
            <a:chExt cx="3233735" cy="5161548"/>
          </a:xfrm>
        </p:grpSpPr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xmlns="" id="{70D1A1C6-EFCF-4A4F-819B-66B7A67D9FB3}"/>
                </a:ext>
              </a:extLst>
            </p:cNvPr>
            <p:cNvSpPr/>
            <p:nvPr/>
          </p:nvSpPr>
          <p:spPr>
            <a:xfrm>
              <a:off x="4733273" y="1143733"/>
              <a:ext cx="2845513" cy="40394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hi-IN" b="1" dirty="0">
                  <a:solidFill>
                    <a:prstClr val="black"/>
                  </a:solidFill>
                </a:rPr>
                <a:t>मिशन निदेशक  </a:t>
              </a:r>
            </a:p>
          </p:txBody>
        </p: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xmlns="" id="{D926A954-69D5-48ED-85F6-F24DEDA951F0}"/>
                </a:ext>
              </a:extLst>
            </p:cNvPr>
            <p:cNvSpPr/>
            <p:nvPr/>
          </p:nvSpPr>
          <p:spPr>
            <a:xfrm>
              <a:off x="4954973" y="1954661"/>
              <a:ext cx="2426776" cy="40394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i-IN" b="1" dirty="0">
                  <a:solidFill>
                    <a:prstClr val="black"/>
                  </a:solidFill>
                </a:rPr>
                <a:t>कार्यक्रम</a:t>
              </a:r>
              <a:r>
                <a:rPr lang="en-IN" b="1" dirty="0">
                  <a:solidFill>
                    <a:prstClr val="black"/>
                  </a:solidFill>
                </a:rPr>
                <a:t> </a:t>
              </a:r>
              <a:r>
                <a:rPr lang="hi-IN" b="1" dirty="0">
                  <a:solidFill>
                    <a:prstClr val="black"/>
                  </a:solidFill>
                </a:rPr>
                <a:t>प्रबंधक</a:t>
              </a:r>
              <a:endParaRPr lang="en-IN" b="1" dirty="0">
                <a:solidFill>
                  <a:prstClr val="black"/>
                </a:solidFill>
              </a:endParaRPr>
            </a:p>
          </p:txBody>
        </p:sp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xmlns="" id="{324A4B38-4D70-4FD3-A66A-77ACAC76EC2C}"/>
                </a:ext>
              </a:extLst>
            </p:cNvPr>
            <p:cNvSpPr/>
            <p:nvPr/>
          </p:nvSpPr>
          <p:spPr>
            <a:xfrm>
              <a:off x="5113941" y="3534487"/>
              <a:ext cx="2084173" cy="40394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i-IN" b="1" dirty="0">
                  <a:solidFill>
                    <a:prstClr val="black"/>
                  </a:solidFill>
                </a:rPr>
                <a:t>वित्त प्रबंधक </a:t>
              </a:r>
            </a:p>
          </p:txBody>
        </p:sp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xmlns="" id="{89F2EA4D-CF63-4F9E-B2DC-F3C00D491780}"/>
                </a:ext>
              </a:extLst>
            </p:cNvPr>
            <p:cNvSpPr/>
            <p:nvPr/>
          </p:nvSpPr>
          <p:spPr>
            <a:xfrm>
              <a:off x="5171518" y="4326821"/>
              <a:ext cx="1912872" cy="40394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i-IN" b="1" dirty="0">
                  <a:solidFill>
                    <a:prstClr val="black"/>
                  </a:solidFill>
                </a:rPr>
                <a:t>लेखा प्रबंधक  </a:t>
              </a:r>
              <a:endParaRPr lang="en-IN" b="1" dirty="0">
                <a:solidFill>
                  <a:prstClr val="black"/>
                </a:solidFill>
              </a:endParaRPr>
            </a:p>
          </p:txBody>
        </p:sp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xmlns="" id="{CED71E74-E18D-4A67-B687-643C46A5CFAD}"/>
                </a:ext>
              </a:extLst>
            </p:cNvPr>
            <p:cNvSpPr/>
            <p:nvPr/>
          </p:nvSpPr>
          <p:spPr>
            <a:xfrm>
              <a:off x="4532999" y="5114077"/>
              <a:ext cx="3233735" cy="40394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i-IN" b="1" dirty="0">
                  <a:solidFill>
                    <a:prstClr val="black"/>
                  </a:solidFill>
                </a:rPr>
                <a:t>एच0एम0आई0एस0 प्रबंधक</a:t>
              </a:r>
              <a:endParaRPr lang="en-IN" b="1" dirty="0">
                <a:solidFill>
                  <a:prstClr val="black"/>
                </a:solidFill>
              </a:endParaRPr>
            </a:p>
          </p:txBody>
        </p:sp>
        <p:sp>
          <p:nvSpPr>
            <p:cNvPr id="24" name="Arrow: Down 23">
              <a:extLst>
                <a:ext uri="{FF2B5EF4-FFF2-40B4-BE49-F238E27FC236}">
                  <a16:creationId xmlns:a16="http://schemas.microsoft.com/office/drawing/2014/main" xmlns="" id="{28B672C7-7702-4021-8511-6FF6234DD6E6}"/>
                </a:ext>
              </a:extLst>
            </p:cNvPr>
            <p:cNvSpPr/>
            <p:nvPr/>
          </p:nvSpPr>
          <p:spPr>
            <a:xfrm>
              <a:off x="6022794" y="1547682"/>
              <a:ext cx="266469" cy="383307"/>
            </a:xfrm>
            <a:prstGeom prst="downArrow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>
                <a:solidFill>
                  <a:prstClr val="black"/>
                </a:solidFill>
              </a:endParaRPr>
            </a:p>
          </p:txBody>
        </p:sp>
        <p:sp>
          <p:nvSpPr>
            <p:cNvPr id="25" name="Arrow: Down 24">
              <a:extLst>
                <a:ext uri="{FF2B5EF4-FFF2-40B4-BE49-F238E27FC236}">
                  <a16:creationId xmlns:a16="http://schemas.microsoft.com/office/drawing/2014/main" xmlns="" id="{38AB9394-2330-4E11-9409-5F8C07CBA2D6}"/>
                </a:ext>
              </a:extLst>
            </p:cNvPr>
            <p:cNvSpPr/>
            <p:nvPr/>
          </p:nvSpPr>
          <p:spPr>
            <a:xfrm>
              <a:off x="5994721" y="2346581"/>
              <a:ext cx="266469" cy="383307"/>
            </a:xfrm>
            <a:prstGeom prst="downArrow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>
                <a:solidFill>
                  <a:prstClr val="white"/>
                </a:solidFill>
              </a:endParaRPr>
            </a:p>
          </p:txBody>
        </p:sp>
        <p:sp>
          <p:nvSpPr>
            <p:cNvPr id="26" name="Arrow: Down 25">
              <a:extLst>
                <a:ext uri="{FF2B5EF4-FFF2-40B4-BE49-F238E27FC236}">
                  <a16:creationId xmlns:a16="http://schemas.microsoft.com/office/drawing/2014/main" xmlns="" id="{A8C7BFEF-B01E-4041-BE65-D07D39B0AD7D}"/>
                </a:ext>
              </a:extLst>
            </p:cNvPr>
            <p:cNvSpPr/>
            <p:nvPr/>
          </p:nvSpPr>
          <p:spPr>
            <a:xfrm>
              <a:off x="5994721" y="3938436"/>
              <a:ext cx="266469" cy="383307"/>
            </a:xfrm>
            <a:prstGeom prst="downArrow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>
                <a:solidFill>
                  <a:prstClr val="black"/>
                </a:solidFill>
              </a:endParaRPr>
            </a:p>
          </p:txBody>
        </p:sp>
        <p:sp>
          <p:nvSpPr>
            <p:cNvPr id="27" name="Arrow: Down 26">
              <a:extLst>
                <a:ext uri="{FF2B5EF4-FFF2-40B4-BE49-F238E27FC236}">
                  <a16:creationId xmlns:a16="http://schemas.microsoft.com/office/drawing/2014/main" xmlns="" id="{A70FBD97-44CD-4926-8D2C-51BF57F80C04}"/>
                </a:ext>
              </a:extLst>
            </p:cNvPr>
            <p:cNvSpPr/>
            <p:nvPr/>
          </p:nvSpPr>
          <p:spPr>
            <a:xfrm>
              <a:off x="5929665" y="5518025"/>
              <a:ext cx="266469" cy="383307"/>
            </a:xfrm>
            <a:prstGeom prst="downArrow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>
                <a:solidFill>
                  <a:prstClr val="black"/>
                </a:solidFill>
              </a:endParaRPr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xmlns="" id="{A67AB278-DBDA-4332-900C-72AFA2EE11D5}"/>
                </a:ext>
              </a:extLst>
            </p:cNvPr>
            <p:cNvSpPr/>
            <p:nvPr/>
          </p:nvSpPr>
          <p:spPr>
            <a:xfrm>
              <a:off x="4607383" y="5901332"/>
              <a:ext cx="2900387" cy="40394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i-IN" b="1" dirty="0">
                  <a:solidFill>
                    <a:prstClr val="black"/>
                  </a:solidFill>
                </a:rPr>
                <a:t>डाटा इन्ट्री आपरेटर</a:t>
              </a:r>
              <a:endParaRPr lang="en-IN" b="1" dirty="0">
                <a:solidFill>
                  <a:prstClr val="black"/>
                </a:solidFill>
              </a:endParaRPr>
            </a:p>
          </p:txBody>
        </p:sp>
        <p:sp>
          <p:nvSpPr>
            <p:cNvPr id="18" name="Arrow: Down 17">
              <a:extLst>
                <a:ext uri="{FF2B5EF4-FFF2-40B4-BE49-F238E27FC236}">
                  <a16:creationId xmlns:a16="http://schemas.microsoft.com/office/drawing/2014/main" xmlns="" id="{64543730-9192-4B8B-AB70-87E31143983F}"/>
                </a:ext>
              </a:extLst>
            </p:cNvPr>
            <p:cNvSpPr/>
            <p:nvPr/>
          </p:nvSpPr>
          <p:spPr>
            <a:xfrm>
              <a:off x="5948392" y="4730770"/>
              <a:ext cx="266469" cy="383307"/>
            </a:xfrm>
            <a:prstGeom prst="downArrow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>
                <a:solidFill>
                  <a:prstClr val="black"/>
                </a:solidFill>
              </a:endParaRPr>
            </a:p>
          </p:txBody>
        </p:sp>
        <p:sp>
          <p:nvSpPr>
            <p:cNvPr id="19" name="Rectangle: Rounded Corners 19">
              <a:extLst>
                <a:ext uri="{FF2B5EF4-FFF2-40B4-BE49-F238E27FC236}">
                  <a16:creationId xmlns:a16="http://schemas.microsoft.com/office/drawing/2014/main" xmlns="" id="{D926A954-69D5-48ED-85F6-F24DEDA951F0}"/>
                </a:ext>
              </a:extLst>
            </p:cNvPr>
            <p:cNvSpPr/>
            <p:nvPr/>
          </p:nvSpPr>
          <p:spPr>
            <a:xfrm>
              <a:off x="4960529" y="2719022"/>
              <a:ext cx="2426776" cy="40394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i-IN" b="1" dirty="0">
                  <a:solidFill>
                    <a:prstClr val="black"/>
                  </a:solidFill>
                </a:rPr>
                <a:t>परामर्शदाता </a:t>
              </a:r>
              <a:endParaRPr lang="en-IN" b="1" dirty="0">
                <a:solidFill>
                  <a:prstClr val="black"/>
                </a:solidFill>
              </a:endParaRPr>
            </a:p>
          </p:txBody>
        </p:sp>
        <p:sp>
          <p:nvSpPr>
            <p:cNvPr id="28" name="Arrow: Down 24">
              <a:extLst>
                <a:ext uri="{FF2B5EF4-FFF2-40B4-BE49-F238E27FC236}">
                  <a16:creationId xmlns:a16="http://schemas.microsoft.com/office/drawing/2014/main" xmlns="" id="{38AB9394-2330-4E11-9409-5F8C07CBA2D6}"/>
                </a:ext>
              </a:extLst>
            </p:cNvPr>
            <p:cNvSpPr/>
            <p:nvPr/>
          </p:nvSpPr>
          <p:spPr>
            <a:xfrm>
              <a:off x="6000277" y="3110942"/>
              <a:ext cx="266469" cy="383307"/>
            </a:xfrm>
            <a:prstGeom prst="downArrow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53199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42</Words>
  <Application>Microsoft Office PowerPoint</Application>
  <PresentationFormat>On-screen Show (4:3)</PresentationFormat>
  <Paragraphs>16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Office Theme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node06</dc:creator>
  <cp:lastModifiedBy>node06</cp:lastModifiedBy>
  <cp:revision>2</cp:revision>
  <dcterms:created xsi:type="dcterms:W3CDTF">2006-08-16T00:00:00Z</dcterms:created>
  <dcterms:modified xsi:type="dcterms:W3CDTF">2023-03-23T18:54:38Z</dcterms:modified>
</cp:coreProperties>
</file>